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4092" r:id="rId4"/>
  </p:sldMasterIdLst>
  <p:notesMasterIdLst>
    <p:notesMasterId r:id="rId15"/>
  </p:notesMasterIdLst>
  <p:sldIdLst>
    <p:sldId id="456" r:id="rId5"/>
    <p:sldId id="357" r:id="rId6"/>
    <p:sldId id="259" r:id="rId7"/>
    <p:sldId id="300" r:id="rId8"/>
    <p:sldId id="301" r:id="rId9"/>
    <p:sldId id="457" r:id="rId10"/>
    <p:sldId id="303" r:id="rId11"/>
    <p:sldId id="490" r:id="rId12"/>
    <p:sldId id="521" r:id="rId13"/>
    <p:sldId id="520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2" roundtripDataSignature="AMtx7mg68M/MZG6DVwpiM9Vn4fKSwMK4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721DA1-A332-92F6-5059-D9F349F49739}" v="5" dt="2024-10-15T15:43:25.0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82" autoAdjust="0"/>
    <p:restoredTop sz="94477" autoAdjust="0"/>
  </p:normalViewPr>
  <p:slideViewPr>
    <p:cSldViewPr snapToGrid="0">
      <p:cViewPr varScale="1">
        <p:scale>
          <a:sx n="96" d="100"/>
          <a:sy n="96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57" Type="http://schemas.microsoft.com/office/2015/10/relationships/revisionInfo" Target="revisionInfo.xml"/><Relationship Id="rId10" Type="http://schemas.openxmlformats.org/officeDocument/2006/relationships/slide" Target="slides/slide6.xml"/><Relationship Id="rId52" Type="http://customschemas.google.com/relationships/presentationmetadata" Target="meta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5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818de5850a_0_2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1" name="Google Shape;281;g818de5850a_0_23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3152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46" name="Google Shape;14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84237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65" name="Google Shape;16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8b3c3674c2_0_2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91" name="Google Shape;191;g8b3c3674c2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25533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90cc1fc142_0_2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204" name="Google Shape;204;g90cc1fc142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83958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8b3c3674c2_0_2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91" name="Google Shape;191;g8b3c3674c2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16207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96b3f4d08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96b3f4d085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903888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8b3c3674c2_0_2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91" name="Google Shape;191;g8b3c3674c2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65078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8b3c3674c2_0_2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91" name="Google Shape;191;g8b3c3674c2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23558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48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8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90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03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78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5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2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6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71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3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9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1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24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5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7023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  <p:sldLayoutId id="2147484104" r:id="rId12"/>
    <p:sldLayoutId id="2147484105" r:id="rId13"/>
    <p:sldLayoutId id="2147484106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>
            <a:spLocks noGrp="1"/>
          </p:cNvSpPr>
          <p:nvPr>
            <p:ph type="ctrTitle"/>
          </p:nvPr>
        </p:nvSpPr>
        <p:spPr>
          <a:xfrm>
            <a:off x="579298" y="651305"/>
            <a:ext cx="10849987" cy="2686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lvl="0" algn="ctr">
              <a:buClr>
                <a:schemeClr val="dk1"/>
              </a:buClr>
              <a:buSzPts val="4860"/>
            </a:pPr>
            <a:br>
              <a:rPr lang="en-US" sz="3600" dirty="0">
                <a:solidFill>
                  <a:schemeClr val="dk1"/>
                </a:solidFill>
              </a:rPr>
            </a:br>
            <a:br>
              <a:rPr lang="en-US" sz="3600" dirty="0">
                <a:solidFill>
                  <a:schemeClr val="dk1"/>
                </a:solidFill>
              </a:rPr>
            </a:br>
            <a:br>
              <a:rPr lang="en-US" sz="3600" dirty="0">
                <a:solidFill>
                  <a:schemeClr val="dk1"/>
                </a:solidFill>
              </a:rPr>
            </a:br>
            <a:br>
              <a:rPr lang="en-US" sz="4000" dirty="0">
                <a:solidFill>
                  <a:schemeClr val="dk1"/>
                </a:solidFill>
              </a:rPr>
            </a:br>
            <a:r>
              <a:rPr lang="en-US" sz="4000" dirty="0">
                <a:solidFill>
                  <a:schemeClr val="dk1"/>
                </a:solidFill>
              </a:rPr>
              <a:t>Concurrent Special Meeting  </a:t>
            </a:r>
            <a:br>
              <a:rPr lang="en-US" sz="4000" dirty="0">
                <a:solidFill>
                  <a:schemeClr val="dk1"/>
                </a:solidFill>
              </a:rPr>
            </a:br>
            <a:r>
              <a:rPr lang="en-US" sz="4000" dirty="0">
                <a:solidFill>
                  <a:schemeClr val="dk1"/>
                </a:solidFill>
              </a:rPr>
              <a:t>Community Development Committee and</a:t>
            </a:r>
            <a:br>
              <a:rPr lang="en-US" sz="4000" dirty="0">
                <a:solidFill>
                  <a:schemeClr val="dk1"/>
                </a:solidFill>
              </a:rPr>
            </a:br>
            <a:r>
              <a:rPr lang="en-US" sz="4000" dirty="0">
                <a:solidFill>
                  <a:schemeClr val="dk1"/>
                </a:solidFill>
              </a:rPr>
              <a:t>Cities and Towns Advisory Committee</a:t>
            </a:r>
            <a:br>
              <a:rPr lang="en-US" sz="3600" dirty="0">
                <a:solidFill>
                  <a:schemeClr val="dk1"/>
                </a:solidFill>
              </a:rPr>
            </a:br>
            <a:endParaRPr sz="3600" b="1" dirty="0"/>
          </a:p>
        </p:txBody>
      </p:sp>
      <p:sp>
        <p:nvSpPr>
          <p:cNvPr id="2" name="Rectangle 1"/>
          <p:cNvSpPr/>
          <p:nvPr/>
        </p:nvSpPr>
        <p:spPr>
          <a:xfrm>
            <a:off x="3743904" y="3337806"/>
            <a:ext cx="45207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prstClr val="white"/>
                </a:solidFill>
                <a:latin typeface="Century Gothic" panose="020B0502020202020204"/>
              </a:rPr>
              <a:t>October 23</a:t>
            </a: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2024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4" name="officeArt object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742296" y="5633546"/>
            <a:ext cx="4671848" cy="9441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18;g96b3f4d085_0_1">
            <a:extLst>
              <a:ext uri="{FF2B5EF4-FFF2-40B4-BE49-F238E27FC236}">
                <a16:creationId xmlns:a16="http://schemas.microsoft.com/office/drawing/2014/main" id="{84DE7747-4A66-8190-743A-50D39C97AE6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4648" y="570230"/>
            <a:ext cx="11298489" cy="118315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</a:rPr>
              <a:t>6</a:t>
            </a:r>
            <a:r>
              <a:rPr lang="en-US" sz="3600" b="1" dirty="0">
                <a:solidFill>
                  <a:schemeClr val="bg1"/>
                </a:solidFill>
              </a:rPr>
              <a:t>. Adjournment</a:t>
            </a:r>
          </a:p>
        </p:txBody>
      </p:sp>
      <p:sp>
        <p:nvSpPr>
          <p:cNvPr id="284" name="Google Shape;284;g818de5850a_0_230"/>
          <p:cNvSpPr txBox="1">
            <a:spLocks noGrp="1"/>
          </p:cNvSpPr>
          <p:nvPr>
            <p:ph idx="1"/>
          </p:nvPr>
        </p:nvSpPr>
        <p:spPr>
          <a:xfrm>
            <a:off x="343992" y="1937444"/>
            <a:ext cx="11454580" cy="2983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ctr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2800" b="1" dirty="0"/>
              <a:t>Next Regular Meeting: </a:t>
            </a:r>
            <a:endParaRPr lang="en-US" dirty="0"/>
          </a:p>
          <a:p>
            <a:pPr marL="0" indent="0" algn="ctr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2800" b="1" dirty="0"/>
              <a:t>Wednesday, November 20th, 2024</a:t>
            </a:r>
          </a:p>
        </p:txBody>
      </p:sp>
      <p:pic>
        <p:nvPicPr>
          <p:cNvPr id="6" name="officeArt object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884088" y="5592277"/>
            <a:ext cx="4374388" cy="90059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  <p:extLst>
      <p:ext uri="{BB962C8B-B14F-4D97-AF65-F5344CB8AC3E}">
        <p14:creationId xmlns:p14="http://schemas.microsoft.com/office/powerpoint/2010/main" val="1638039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"/>
          <p:cNvSpPr txBox="1">
            <a:spLocks noGrp="1"/>
          </p:cNvSpPr>
          <p:nvPr>
            <p:ph type="title"/>
          </p:nvPr>
        </p:nvSpPr>
        <p:spPr>
          <a:xfrm>
            <a:off x="4150457" y="624250"/>
            <a:ext cx="3891086" cy="836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Trebuchet MS"/>
              <a:buNone/>
            </a:pPr>
            <a:r>
              <a:rPr lang="en-US" sz="4400" dirty="0">
                <a:solidFill>
                  <a:schemeClr val="dk1"/>
                </a:solidFill>
              </a:rPr>
              <a:t>Ground Rules</a:t>
            </a:r>
            <a:endParaRPr sz="4400" dirty="0">
              <a:solidFill>
                <a:schemeClr val="dk1"/>
              </a:solidFill>
            </a:endParaRPr>
          </a:p>
        </p:txBody>
      </p:sp>
      <p:sp>
        <p:nvSpPr>
          <p:cNvPr id="149" name="Google Shape;149;p2"/>
          <p:cNvSpPr txBox="1">
            <a:spLocks noGrp="1"/>
          </p:cNvSpPr>
          <p:nvPr>
            <p:ph idx="1"/>
          </p:nvPr>
        </p:nvSpPr>
        <p:spPr>
          <a:xfrm>
            <a:off x="518494" y="1954925"/>
            <a:ext cx="11284623" cy="4903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Wingdings 3" panose="05040102010807070707" pitchFamily="18" charset="2"/>
              <a:buChar char=""/>
            </a:pPr>
            <a:r>
              <a:rPr lang="en-US" sz="3600" dirty="0"/>
              <a:t>Please be respectful and hold your comments until it is your turn to speak.</a:t>
            </a:r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Wingdings 3" panose="05040102010807070707" pitchFamily="18" charset="2"/>
              <a:buChar char=""/>
            </a:pPr>
            <a:r>
              <a:rPr lang="en-US" sz="3600" dirty="0"/>
              <a:t>Please be mindful of what you say.</a:t>
            </a:r>
            <a:endParaRPr sz="3600" dirty="0"/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Wingdings 3" panose="05040102010807070707" pitchFamily="18" charset="2"/>
              <a:buChar char=""/>
            </a:pPr>
            <a:r>
              <a:rPr lang="en-US" sz="3600" b="1" dirty="0"/>
              <a:t>Hate speech, derogatory remarks, deliberate disruptions and other forms of behavior designed to intimidate others or incite violence will not be tolerated. </a:t>
            </a: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2317102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"/>
          <p:cNvSpPr txBox="1">
            <a:spLocks noGrp="1"/>
          </p:cNvSpPr>
          <p:nvPr>
            <p:ph type="title"/>
          </p:nvPr>
        </p:nvSpPr>
        <p:spPr>
          <a:xfrm>
            <a:off x="1344046" y="128572"/>
            <a:ext cx="8596800" cy="1674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rebuchet MS"/>
              <a:buNone/>
            </a:pPr>
            <a:r>
              <a:rPr lang="en-US" sz="4400" b="1" dirty="0">
                <a:solidFill>
                  <a:schemeClr val="bg1"/>
                </a:solidFill>
              </a:rPr>
              <a:t>Meeting Agenda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dirty="0">
                <a:solidFill>
                  <a:schemeClr val="bg1"/>
                </a:solidFill>
              </a:rPr>
              <a:t>(</a:t>
            </a:r>
            <a:r>
              <a:rPr lang="en-US" sz="4400" b="1" dirty="0">
                <a:solidFill>
                  <a:schemeClr val="bg1"/>
                </a:solidFill>
              </a:rPr>
              <a:t>Summarized)</a:t>
            </a:r>
            <a:br>
              <a:rPr lang="en-US" b="1" dirty="0">
                <a:solidFill>
                  <a:schemeClr val="bg1"/>
                </a:solidFill>
              </a:rPr>
            </a:br>
            <a:endParaRPr b="1" dirty="0">
              <a:solidFill>
                <a:schemeClr val="bg1"/>
              </a:solidFill>
            </a:endParaRPr>
          </a:p>
        </p:txBody>
      </p:sp>
      <p:sp>
        <p:nvSpPr>
          <p:cNvPr id="168" name="Google Shape;168;p3"/>
          <p:cNvSpPr txBox="1">
            <a:spLocks noGrp="1"/>
          </p:cNvSpPr>
          <p:nvPr>
            <p:ph idx="1"/>
          </p:nvPr>
        </p:nvSpPr>
        <p:spPr>
          <a:xfrm>
            <a:off x="98964" y="2139884"/>
            <a:ext cx="11994071" cy="4718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2" spcCol="365760" anchor="t" anchorCtr="0">
            <a:noAutofit/>
          </a:bodyPr>
          <a:lstStyle/>
          <a:p>
            <a:pPr marL="4699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en-US" sz="3600" dirty="0"/>
              <a:t>Call to Order &amp; Roll Call</a:t>
            </a:r>
          </a:p>
          <a:p>
            <a:pPr marL="527050" lvl="0" indent="-5143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en-US" sz="3600" dirty="0"/>
              <a:t>Public Comment on Non-Agenda Items</a:t>
            </a:r>
          </a:p>
          <a:p>
            <a:pPr marL="527050" lvl="0" indent="-5143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en-US" sz="3600" dirty="0"/>
              <a:t>Approval of Prior Meeting Minutes </a:t>
            </a:r>
          </a:p>
          <a:p>
            <a:pPr marL="527050" lvl="0" indent="-5143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en-US" sz="3600" dirty="0"/>
              <a:t>Executive Director’s Report</a:t>
            </a:r>
          </a:p>
          <a:p>
            <a:pPr marL="527050" lvl="0" indent="-5143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endParaRPr lang="en-US" sz="3600" dirty="0"/>
          </a:p>
          <a:p>
            <a:pPr marL="527050" lvl="0" indent="-5143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endParaRPr lang="en-US" sz="3600" dirty="0"/>
          </a:p>
          <a:p>
            <a:pPr marL="527050" lvl="0" indent="-5143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 startAt="5"/>
            </a:pPr>
            <a:r>
              <a:rPr lang="en-US" sz="3600" dirty="0"/>
              <a:t>Public Hearing: Substantial Amendment to FY 2021-22 Action Plan</a:t>
            </a:r>
          </a:p>
          <a:p>
            <a:pPr marL="527050" lvl="0" indent="-5143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 startAt="5"/>
            </a:pPr>
            <a:r>
              <a:rPr lang="en-US" sz="3600" dirty="0"/>
              <a:t>Adjournment</a:t>
            </a:r>
          </a:p>
          <a:p>
            <a:pPr marL="469900" lvl="0" indent="-4572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 startAt="8"/>
            </a:pPr>
            <a:endParaRPr lang="en-US" sz="3600" dirty="0"/>
          </a:p>
          <a:p>
            <a:pPr marL="527050" lvl="0" indent="-51435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 startAt="5"/>
            </a:pPr>
            <a:endParaRPr lang="en-US" sz="3200" dirty="0"/>
          </a:p>
          <a:p>
            <a:pPr marL="527050" lvl="0" indent="-51435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 startAt="5"/>
            </a:pP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18;g96b3f4d085_0_1">
            <a:extLst>
              <a:ext uri="{FF2B5EF4-FFF2-40B4-BE49-F238E27FC236}">
                <a16:creationId xmlns:a16="http://schemas.microsoft.com/office/drawing/2014/main" id="{73D0F8EB-4719-DD1B-3E46-71F1E69E4D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4648" y="570231"/>
            <a:ext cx="11298489" cy="915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chemeClr val="bg1"/>
                </a:solidFill>
              </a:rPr>
              <a:t>1</a:t>
            </a:r>
            <a:r>
              <a:rPr lang="en-US" sz="3600" b="1" dirty="0">
                <a:solidFill>
                  <a:schemeClr val="bg1"/>
                </a:solidFill>
              </a:rPr>
              <a:t>. Call to Order &amp; </a:t>
            </a:r>
            <a:r>
              <a:rPr lang="en-US" sz="3600" dirty="0">
                <a:solidFill>
                  <a:schemeClr val="bg1"/>
                </a:solidFill>
              </a:rPr>
              <a:t>Roll Call</a:t>
            </a:r>
            <a:endParaRPr sz="3600" b="1" dirty="0">
              <a:solidFill>
                <a:schemeClr val="bg1"/>
              </a:solidFill>
            </a:endParaRPr>
          </a:p>
        </p:txBody>
      </p:sp>
      <p:sp>
        <p:nvSpPr>
          <p:cNvPr id="4" name="Google Shape;149;p2"/>
          <p:cNvSpPr txBox="1">
            <a:spLocks/>
          </p:cNvSpPr>
          <p:nvPr/>
        </p:nvSpPr>
        <p:spPr>
          <a:xfrm>
            <a:off x="624648" y="2171245"/>
            <a:ext cx="10789585" cy="2184040"/>
          </a:xfrm>
          <a:prstGeom prst="rect">
            <a:avLst/>
          </a:prstGeom>
          <a:noFill/>
          <a:ln>
            <a:noFill/>
          </a:ln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Wingdings 3" panose="05040102010807070707" pitchFamily="18" charset="2"/>
              <a:buChar char=""/>
            </a:pPr>
            <a:r>
              <a:rPr lang="en-US" sz="4000" dirty="0"/>
              <a:t>Roll Call: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 sz="4000" dirty="0"/>
              <a:t>	1. Community Development Committee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 sz="4000" dirty="0"/>
              <a:t>	2. Cities and Towns Advisory Committee</a:t>
            </a:r>
          </a:p>
        </p:txBody>
      </p:sp>
    </p:spTree>
    <p:extLst>
      <p:ext uri="{BB962C8B-B14F-4D97-AF65-F5344CB8AC3E}">
        <p14:creationId xmlns:p14="http://schemas.microsoft.com/office/powerpoint/2010/main" val="3134770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18;g96b3f4d085_0_1">
            <a:extLst>
              <a:ext uri="{FF2B5EF4-FFF2-40B4-BE49-F238E27FC236}">
                <a16:creationId xmlns:a16="http://schemas.microsoft.com/office/drawing/2014/main" id="{79102EF6-91FB-9960-6FB6-71A548A89F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4648" y="570231"/>
            <a:ext cx="11298489" cy="915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chemeClr val="bg1"/>
                </a:solidFill>
              </a:rPr>
              <a:t>2</a:t>
            </a:r>
            <a:r>
              <a:rPr lang="en-US" sz="3600" b="1" dirty="0">
                <a:solidFill>
                  <a:schemeClr val="bg1"/>
                </a:solidFill>
              </a:rPr>
              <a:t>. Public Comment – Non-Agenda Items</a:t>
            </a:r>
            <a:endParaRPr sz="3600" b="1" dirty="0">
              <a:solidFill>
                <a:schemeClr val="bg1"/>
              </a:solidFill>
            </a:endParaRPr>
          </a:p>
        </p:txBody>
      </p:sp>
      <p:sp>
        <p:nvSpPr>
          <p:cNvPr id="207" name="Google Shape;207;g90cc1fc142_0_22"/>
          <p:cNvSpPr txBox="1">
            <a:spLocks noGrp="1"/>
          </p:cNvSpPr>
          <p:nvPr>
            <p:ph idx="1"/>
          </p:nvPr>
        </p:nvSpPr>
        <p:spPr>
          <a:xfrm>
            <a:off x="624648" y="2148840"/>
            <a:ext cx="10248197" cy="442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2800" b="1" dirty="0"/>
              <a:t>Members of the Public</a:t>
            </a:r>
            <a:endParaRPr sz="2800" b="1" dirty="0"/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Wingdings 3" panose="05040102010807070707" pitchFamily="18" charset="2"/>
              <a:buChar char="u"/>
            </a:pPr>
            <a:r>
              <a:rPr lang="en-US" sz="2800" dirty="0"/>
              <a:t>If you would like to comment on items that are </a:t>
            </a:r>
            <a:r>
              <a:rPr lang="en-US" sz="2800" u="sng" dirty="0"/>
              <a:t>not</a:t>
            </a:r>
            <a:r>
              <a:rPr lang="en-US" sz="2800" dirty="0"/>
              <a:t> on the agenda, please raise your hand or stand when this item is presented. The meeting chair will invite you to speak once it is your turn.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lang="en-US" sz="28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 sz="2800" dirty="0"/>
              <a:t>NOTE: All comments should relate to </a:t>
            </a:r>
            <a:r>
              <a:rPr lang="en-US" sz="2800" b="1" dirty="0"/>
              <a:t>non-agenda items.</a:t>
            </a:r>
            <a:r>
              <a:rPr lang="en-US" sz="2800" dirty="0"/>
              <a:t> Further public comment will be facilitated during the meeting after each item has been presented.</a:t>
            </a:r>
          </a:p>
        </p:txBody>
      </p:sp>
    </p:spTree>
    <p:extLst>
      <p:ext uri="{BB962C8B-B14F-4D97-AF65-F5344CB8AC3E}">
        <p14:creationId xmlns:p14="http://schemas.microsoft.com/office/powerpoint/2010/main" val="2940050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218;g96b3f4d085_0_1">
            <a:extLst>
              <a:ext uri="{FF2B5EF4-FFF2-40B4-BE49-F238E27FC236}">
                <a16:creationId xmlns:a16="http://schemas.microsoft.com/office/drawing/2014/main" id="{8643C226-F911-5B33-152D-BE6DA5EC7A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4648" y="570231"/>
            <a:ext cx="11298489" cy="915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bg1"/>
                </a:solidFill>
              </a:rPr>
              <a:t>3. Approval of Prior Meeting Minutes</a:t>
            </a:r>
            <a:endParaRPr sz="3600" b="1" dirty="0">
              <a:solidFill>
                <a:schemeClr val="bg1"/>
              </a:solidFill>
            </a:endParaRPr>
          </a:p>
        </p:txBody>
      </p:sp>
      <p:sp>
        <p:nvSpPr>
          <p:cNvPr id="4" name="Google Shape;149;p2"/>
          <p:cNvSpPr txBox="1">
            <a:spLocks/>
          </p:cNvSpPr>
          <p:nvPr/>
        </p:nvSpPr>
        <p:spPr>
          <a:xfrm>
            <a:off x="624648" y="2121228"/>
            <a:ext cx="11298489" cy="4509109"/>
          </a:xfrm>
          <a:prstGeom prst="rect">
            <a:avLst/>
          </a:prstGeom>
          <a:noFill/>
          <a:ln>
            <a:noFill/>
          </a:ln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ADE4"/>
              </a:buClr>
              <a:buSzPts val="2000"/>
              <a:buNone/>
              <a:tabLst/>
              <a:defRPr/>
            </a:pPr>
            <a:r>
              <a:rPr kumimoji="0" lang="en-US" sz="3200" i="0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Each Committee:</a:t>
            </a: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ADE4"/>
              </a:buClr>
              <a:buSzPts val="2000"/>
              <a:buFont typeface="Wingdings 3" panose="05040102010807070707" pitchFamily="18" charset="2"/>
              <a:buChar char="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Committee Questions/Corrections</a:t>
            </a: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ADE4"/>
              </a:buClr>
              <a:buSzPts val="2000"/>
              <a:buFont typeface="Wingdings 3" panose="05040102010807070707" pitchFamily="18" charset="2"/>
              <a:buChar char="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Public Comment</a:t>
            </a: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ADE4"/>
              </a:buClr>
              <a:buSzPts val="2000"/>
              <a:buFont typeface="Wingdings 3" panose="05040102010807070707" pitchFamily="18" charset="2"/>
              <a:buChar char="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Motion</a:t>
            </a: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ADE4"/>
              </a:buClr>
              <a:buSzPts val="2000"/>
              <a:buFont typeface="Wingdings 3" panose="05040102010807070707" pitchFamily="18" charset="2"/>
              <a:buChar char="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Roll Call Vote</a:t>
            </a: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ADE4"/>
              </a:buClr>
              <a:buSzPts val="2000"/>
              <a:buFont typeface="Wingdings 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ADE4"/>
              </a:buClr>
              <a:buSzPts val="2000"/>
              <a:buFont typeface="Wingdings 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Recommended Action: Approve meeting minutes as drafted by staff</a:t>
            </a:r>
          </a:p>
        </p:txBody>
      </p:sp>
    </p:spTree>
    <p:extLst>
      <p:ext uri="{BB962C8B-B14F-4D97-AF65-F5344CB8AC3E}">
        <p14:creationId xmlns:p14="http://schemas.microsoft.com/office/powerpoint/2010/main" val="3525825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96b3f4d085_0_1"/>
          <p:cNvSpPr txBox="1">
            <a:spLocks noGrp="1"/>
          </p:cNvSpPr>
          <p:nvPr>
            <p:ph type="title"/>
          </p:nvPr>
        </p:nvSpPr>
        <p:spPr>
          <a:xfrm>
            <a:off x="624648" y="570231"/>
            <a:ext cx="11298489" cy="915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bg1"/>
                </a:solidFill>
              </a:rPr>
              <a:t>4. </a:t>
            </a:r>
            <a:r>
              <a:rPr lang="en-US" b="1" dirty="0">
                <a:solidFill>
                  <a:schemeClr val="bg1"/>
                </a:solidFill>
              </a:rPr>
              <a:t>Executive Director’s Report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219" name="Google Shape;219;g96b3f4d085_0_1"/>
          <p:cNvSpPr txBox="1">
            <a:spLocks noGrp="1"/>
          </p:cNvSpPr>
          <p:nvPr>
            <p:ph idx="1"/>
          </p:nvPr>
        </p:nvSpPr>
        <p:spPr>
          <a:xfrm>
            <a:off x="624648" y="2208892"/>
            <a:ext cx="11168108" cy="439631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SzPts val="2560"/>
              <a:buFont typeface="Wingdings 3" panose="05040102010807070707" pitchFamily="18" charset="2"/>
              <a:buChar char="u"/>
            </a:pPr>
            <a:r>
              <a:rPr lang="en-US" sz="2800" dirty="0"/>
              <a:t>Relevant business information and/or updates from the Executive Director.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US" sz="2800" dirty="0"/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2560"/>
              <a:buFont typeface="Wingdings 3" panose="05040102010807070707" pitchFamily="18" charset="2"/>
              <a:buChar char="u"/>
            </a:pPr>
            <a:r>
              <a:rPr lang="en-US" sz="2800" dirty="0"/>
              <a:t>Questions/Comments from each committee.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US" sz="2800" dirty="0"/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2560"/>
              <a:buFont typeface="Wingdings 3" panose="05040102010807070707" pitchFamily="18" charset="2"/>
              <a:buChar char="u"/>
            </a:pPr>
            <a:r>
              <a:rPr lang="en-US" sz="2800" dirty="0"/>
              <a:t>Public Comment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2560"/>
              <a:buFont typeface="Wingdings 3" panose="05040102010807070707" pitchFamily="18" charset="2"/>
              <a:buChar char="u"/>
            </a:pPr>
            <a:endParaRPr lang="en-US" sz="2800" dirty="0"/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2560"/>
              <a:buFont typeface="Wingdings 3" panose="05040102010807070707" pitchFamily="18" charset="2"/>
              <a:buChar char="u"/>
            </a:pPr>
            <a:r>
              <a:rPr lang="en-US" sz="2800" dirty="0"/>
              <a:t>Information only – No Action Item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US" sz="2800" dirty="0">
              <a:ea typeface="Arial"/>
              <a:cs typeface="Arial"/>
              <a:sym typeface="Arial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US" sz="2800" b="1" dirty="0">
                <a:ea typeface="Arial"/>
                <a:cs typeface="Arial"/>
                <a:sym typeface="Arial"/>
              </a:rPr>
              <a:t>Presented by Michelle Whitman, Executive Director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47264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218;g96b3f4d085_0_1">
            <a:extLst>
              <a:ext uri="{FF2B5EF4-FFF2-40B4-BE49-F238E27FC236}">
                <a16:creationId xmlns:a16="http://schemas.microsoft.com/office/drawing/2014/main" id="{8643C226-F911-5B33-152D-BE6DA5EC7A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4648" y="570230"/>
            <a:ext cx="11298489" cy="12280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bg1"/>
                </a:solidFill>
              </a:rPr>
              <a:t>5</a:t>
            </a:r>
            <a:r>
              <a:rPr lang="en-US" sz="3200" b="1" dirty="0">
                <a:solidFill>
                  <a:schemeClr val="bg1"/>
                </a:solidFill>
              </a:rPr>
              <a:t>. Public Hearing: Substantial Amendment to FY2021-22 Action Plan – HOME-ARP Funding Recommendation</a:t>
            </a:r>
            <a:endParaRPr sz="3200" b="1" dirty="0">
              <a:solidFill>
                <a:schemeClr val="bg1"/>
              </a:solidFill>
            </a:endParaRPr>
          </a:p>
        </p:txBody>
      </p:sp>
      <p:sp>
        <p:nvSpPr>
          <p:cNvPr id="4" name="Google Shape;149;p2"/>
          <p:cNvSpPr txBox="1">
            <a:spLocks/>
          </p:cNvSpPr>
          <p:nvPr/>
        </p:nvSpPr>
        <p:spPr>
          <a:xfrm>
            <a:off x="624648" y="2122350"/>
            <a:ext cx="11298489" cy="4612385"/>
          </a:xfrm>
          <a:prstGeom prst="rect">
            <a:avLst/>
          </a:prstGeom>
          <a:noFill/>
          <a:ln>
            <a:noFill/>
          </a:ln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Wingdings 3" panose="05040102010807070707" pitchFamily="18" charset="2"/>
              <a:buChar char="u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Staff Presentation</a:t>
            </a:r>
            <a:endParaRPr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Wingdings 3" panose="05040102010807070707" pitchFamily="18" charset="2"/>
              <a:buChar char="u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Committee Questions</a:t>
            </a:r>
            <a:endParaRPr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Wingdings 3" panose="05040102010807070707" pitchFamily="18" charset="2"/>
              <a:buChar char="u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Open Public Hearing</a:t>
            </a:r>
            <a:endParaRPr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Wingdings 3" panose="05040102010807070707" pitchFamily="18" charset="2"/>
              <a:buChar char="u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Hear Public Comment</a:t>
            </a:r>
            <a:endParaRPr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Wingdings 3" panose="05040102010807070707" pitchFamily="18" charset="2"/>
              <a:buChar char="u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Close Public Hearing</a:t>
            </a:r>
            <a:endParaRPr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Wingdings 3" panose="05040102010807070707" pitchFamily="18" charset="2"/>
              <a:buChar char="u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Committee Discussion</a:t>
            </a:r>
            <a:endParaRPr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Recommended Action: Recommend approval of </a:t>
            </a:r>
            <a:r>
              <a:rPr lang="en-US" sz="2800" dirty="0">
                <a:solidFill>
                  <a:prstClr val="white"/>
                </a:solidFill>
                <a:latin typeface="Century Gothic" panose="020B0502020202020204"/>
              </a:rPr>
              <a:t>FY 2021-22 Action Plan Substantial Amendment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to the Board of Supervisors</a:t>
            </a:r>
            <a:endParaRPr kumimoji="0" lang="en-US" sz="28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None/>
              <a:defRPr/>
            </a:pPr>
            <a:endParaRPr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Wingdings 2" charset="2"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Century Gothic" panose="020B0502020202020204"/>
              </a:rPr>
              <a:t>Presented by: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Wingdings 2" charset="2"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Century Gothic" panose="020B0502020202020204"/>
              </a:rPr>
              <a:t>Veronica Ortiz-De Anda, Community Development Program   Coordinator</a:t>
            </a:r>
            <a:endParaRPr lang="en-US" sz="24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209867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218;g96b3f4d085_0_1">
            <a:extLst>
              <a:ext uri="{FF2B5EF4-FFF2-40B4-BE49-F238E27FC236}">
                <a16:creationId xmlns:a16="http://schemas.microsoft.com/office/drawing/2014/main" id="{8643C226-F911-5B33-152D-BE6DA5EC7A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4648" y="570230"/>
            <a:ext cx="11298489" cy="12280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bg1"/>
                </a:solidFill>
              </a:rPr>
              <a:t>5</a:t>
            </a:r>
            <a:r>
              <a:rPr lang="en-US" sz="3200" b="1" dirty="0">
                <a:solidFill>
                  <a:schemeClr val="bg1"/>
                </a:solidFill>
              </a:rPr>
              <a:t>. Public Hearing: Substantial Amendment to FY2021-22 Action Plan – HOME-ARP </a:t>
            </a:r>
            <a:r>
              <a:rPr lang="en-US" sz="3200" b="1">
                <a:solidFill>
                  <a:schemeClr val="bg1"/>
                </a:solidFill>
              </a:rPr>
              <a:t>Funding Recommendation </a:t>
            </a:r>
            <a:endParaRPr sz="3200" b="1" dirty="0">
              <a:solidFill>
                <a:schemeClr val="bg1"/>
              </a:solidFill>
            </a:endParaRPr>
          </a:p>
        </p:txBody>
      </p:sp>
      <p:sp>
        <p:nvSpPr>
          <p:cNvPr id="4" name="Google Shape;149;p2"/>
          <p:cNvSpPr txBox="1">
            <a:spLocks/>
          </p:cNvSpPr>
          <p:nvPr/>
        </p:nvSpPr>
        <p:spPr>
          <a:xfrm>
            <a:off x="624649" y="2148984"/>
            <a:ext cx="10614482" cy="4225184"/>
          </a:xfrm>
          <a:prstGeom prst="rect">
            <a:avLst/>
          </a:prstGeom>
          <a:noFill/>
          <a:ln>
            <a:noFill/>
          </a:ln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Wingdings" panose="05000000000000000000" pitchFamily="2" charset="2"/>
              <a:buChar char="Ø"/>
              <a:tabLst/>
              <a:defRPr/>
            </a:pPr>
            <a:r>
              <a:rPr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HOME-ARP Funding Recommendation: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prstClr val="white"/>
                </a:solidFill>
                <a:latin typeface="Century Gothic" panose="020B0502020202020204"/>
              </a:rPr>
              <a:t>	Redwood Glen Apartments (42 units), Town of Windsor - $784,482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None/>
              <a:defRPr/>
            </a:pPr>
            <a:endParaRPr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Wingdings" panose="05000000000000000000" pitchFamily="2" charset="2"/>
              <a:buChar char="Ø"/>
              <a:defRPr/>
            </a:pPr>
            <a:r>
              <a:rPr lang="en-US" sz="2000" b="1" dirty="0">
                <a:solidFill>
                  <a:prstClr val="white"/>
                </a:solidFill>
                <a:latin typeface="Century Gothic" panose="020B0502020202020204"/>
              </a:rPr>
              <a:t>Substantial Amendment to Fiscal Year (FY) 2021-2022 Action Plan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solidFill>
                  <a:prstClr val="white"/>
                </a:solidFill>
                <a:latin typeface="Century Gothic" panose="020B0502020202020204"/>
              </a:rPr>
              <a:t>	30-day public comment period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None/>
              <a:defRPr/>
            </a:pPr>
            <a:endParaRPr lang="en-US" b="1" dirty="0">
              <a:solidFill>
                <a:prstClr val="white"/>
              </a:solidFill>
              <a:latin typeface="Century Gothic" panose="020B0502020202020204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prstClr val="white"/>
                </a:solidFill>
                <a:latin typeface="Century Gothic" panose="020B0502020202020204"/>
              </a:rPr>
              <a:t>Public Hearing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None/>
              <a:defRPr/>
            </a:pPr>
            <a:endParaRPr lang="en-US" b="1" dirty="0">
              <a:solidFill>
                <a:prstClr val="white"/>
              </a:solidFill>
              <a:latin typeface="Century Gothic" panose="020B0502020202020204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prstClr val="white"/>
                </a:solidFill>
                <a:latin typeface="Century Gothic" panose="020B0502020202020204"/>
              </a:rPr>
              <a:t>Requested Action: Recommend to Board of Supervisors approval of the FY 2021-2022 Action Plan Substantial Amendment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Wingdings" panose="05000000000000000000" pitchFamily="2" charset="2"/>
              <a:buChar char="Ø"/>
              <a:defRPr/>
            </a:pPr>
            <a:endParaRPr lang="en-US" b="1" dirty="0">
              <a:solidFill>
                <a:prstClr val="white"/>
              </a:solidFill>
              <a:latin typeface="Century Gothic" panose="020B0502020202020204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prstClr val="white"/>
                </a:solidFill>
                <a:latin typeface="Century Gothic" panose="020B0502020202020204"/>
              </a:rPr>
              <a:t>November 19, 2024 – Planned Board of Supervisors Meeting 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Font typeface="Wingdings" panose="05000000000000000000" pitchFamily="2" charset="2"/>
              <a:buChar char="Ø"/>
              <a:defRPr/>
            </a:pPr>
            <a:endParaRPr lang="en-US" sz="1800" b="1" dirty="0">
              <a:solidFill>
                <a:prstClr val="white"/>
              </a:solidFill>
              <a:latin typeface="Century Gothic" panose="020B0502020202020204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None/>
              <a:defRPr/>
            </a:pPr>
            <a:r>
              <a:rPr lang="en-US" sz="2000" b="1" dirty="0">
                <a:solidFill>
                  <a:prstClr val="white"/>
                </a:solidFill>
                <a:latin typeface="Century Gothic" panose="020B0502020202020204"/>
              </a:rPr>
              <a:t>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None/>
              <a:defRPr/>
            </a:pPr>
            <a:endParaRPr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560"/>
              <a:buNone/>
              <a:tabLst/>
              <a:defRPr/>
            </a:pPr>
            <a:endParaRPr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800935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e7a3e07-4ea0-4d49-a505-0a8b66138bda" xsi:nil="true"/>
    <lcf76f155ced4ddcb4097134ff3c332f xmlns="47b732eb-d621-4d0c-a989-3018e4cfefc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EB9B29FF5BF24196A53FF0EC8F994F" ma:contentTypeVersion="13" ma:contentTypeDescription="Create a new document." ma:contentTypeScope="" ma:versionID="6935978f12fa976c8c37cc97e8c785ab">
  <xsd:schema xmlns:xsd="http://www.w3.org/2001/XMLSchema" xmlns:xs="http://www.w3.org/2001/XMLSchema" xmlns:p="http://schemas.microsoft.com/office/2006/metadata/properties" xmlns:ns2="47b732eb-d621-4d0c-a989-3018e4cfefca" xmlns:ns3="5e7a3e07-4ea0-4d49-a505-0a8b66138bda" targetNamespace="http://schemas.microsoft.com/office/2006/metadata/properties" ma:root="true" ma:fieldsID="b94bcdd670d038f3662075f69d94209c" ns2:_="" ns3:_="">
    <xsd:import namespace="47b732eb-d621-4d0c-a989-3018e4cfefca"/>
    <xsd:import namespace="5e7a3e07-4ea0-4d49-a505-0a8b66138b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b732eb-d621-4d0c-a989-3018e4cfef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a548d21-6c86-4e33-8bb5-3bd772540c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7a3e07-4ea0-4d49-a505-0a8b66138bd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f152a09-7780-4e8b-a87b-b0ff1c920277}" ma:internalName="TaxCatchAll" ma:showField="CatchAllData" ma:web="5e7a3e07-4ea0-4d49-a505-0a8b66138b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7B5416-CDA8-49E9-A0A4-5F008EDE7B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C59294-3B85-4C67-9990-A79A2B2B91EA}">
  <ds:schemaRefs>
    <ds:schemaRef ds:uri="http://www.w3.org/XML/1998/namespace"/>
    <ds:schemaRef ds:uri="47b732eb-d621-4d0c-a989-3018e4cfefca"/>
    <ds:schemaRef ds:uri="http://purl.org/dc/terms/"/>
    <ds:schemaRef ds:uri="http://purl.org/dc/dcmitype/"/>
    <ds:schemaRef ds:uri="5e7a3e07-4ea0-4d49-a505-0a8b66138bda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F5F84C3-BF25-41EC-BABE-1847C7B1BE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b732eb-d621-4d0c-a989-3018e4cfefca"/>
    <ds:schemaRef ds:uri="5e7a3e07-4ea0-4d49-a505-0a8b66138b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26168</TotalTime>
  <Words>432</Words>
  <Application>Microsoft Office PowerPoint</Application>
  <PresentationFormat>Widescreen</PresentationFormat>
  <Paragraphs>71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Century Gothic</vt:lpstr>
      <vt:lpstr>Trebuchet MS</vt:lpstr>
      <vt:lpstr>Wingdings</vt:lpstr>
      <vt:lpstr>Wingdings 2</vt:lpstr>
      <vt:lpstr>Wingdings 3</vt:lpstr>
      <vt:lpstr>Quotable</vt:lpstr>
      <vt:lpstr>    Concurrent Special Meeting   Community Development Committee and Cities and Towns Advisory Committee </vt:lpstr>
      <vt:lpstr>Ground Rules</vt:lpstr>
      <vt:lpstr>Meeting Agenda (Summarized) </vt:lpstr>
      <vt:lpstr>1. Call to Order &amp; Roll Call</vt:lpstr>
      <vt:lpstr>2. Public Comment – Non-Agenda Items</vt:lpstr>
      <vt:lpstr>3. Approval of Prior Meeting Minutes</vt:lpstr>
      <vt:lpstr>4. Executive Director’s Report</vt:lpstr>
      <vt:lpstr>5. Public Hearing: Substantial Amendment to FY2021-22 Action Plan – HOME-ARP Funding Recommendation</vt:lpstr>
      <vt:lpstr>5. Public Hearing: Substantial Amendment to FY2021-22 Action Plan – HOME-ARP Funding Recommendation </vt:lpstr>
      <vt:lpstr>6. Adjournment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 - 06.26.2024.pptx</dc:title>
  <dc:creator>Holly Kelley</dc:creator>
  <cp:lastModifiedBy>Karly Wilson</cp:lastModifiedBy>
  <cp:revision>971</cp:revision>
  <cp:lastPrinted>2024-06-25T20:52:03Z</cp:lastPrinted>
  <dcterms:created xsi:type="dcterms:W3CDTF">2020-03-17T15:35:33Z</dcterms:created>
  <dcterms:modified xsi:type="dcterms:W3CDTF">2024-10-18T18:41:35Z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0x01010024EB9B29FF5BF24196A53FF0EC8F994F</vt:lpwstr>
  </property>
  <property fmtid="{D5CDD505-2E9C-101B-9397-08002B2CF9AE}" pid="4" name="MediaServiceImageTags">
    <vt:lpwstr/>
  </property>
</Properties>
</file>